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 varScale="1">
        <p:scale>
          <a:sx n="28" d="100"/>
          <a:sy n="28" d="100"/>
        </p:scale>
        <p:origin x="3462" y="174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AD2257A-8A51-FDD4-2849-560CE02C7919}"/>
              </a:ext>
            </a:extLst>
          </p:cNvPr>
          <p:cNvSpPr/>
          <p:nvPr/>
        </p:nvSpPr>
        <p:spPr>
          <a:xfrm>
            <a:off x="1346479" y="14183013"/>
            <a:ext cx="10983774" cy="10224394"/>
          </a:xfrm>
          <a:prstGeom prst="roundRect">
            <a:avLst>
              <a:gd name="adj" fmla="val 765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18ED2C-A271-4BFC-AFC3-954D62EE7EF1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377A4AC-8565-47AE-92D5-BE67CDFD5993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918B05B-AB2B-4AE8-BE56-5B6CC41096F0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144" name="직각 삼각형 143">
                <a:extLst>
                  <a:ext uri="{FF2B5EF4-FFF2-40B4-BE49-F238E27FC236}">
                    <a16:creationId xmlns:a16="http://schemas.microsoft.com/office/drawing/2014/main" id="{F6ECD904-ACE2-4D45-BCC2-0F1CC89EB27F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BD073DA-6C07-4FBC-A57C-2369C6B977CA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75D7585-F6C8-41FB-ABC1-DC0255126BBA}"/>
              </a:ext>
            </a:extLst>
          </p:cNvPr>
          <p:cNvGrpSpPr/>
          <p:nvPr/>
        </p:nvGrpSpPr>
        <p:grpSpPr>
          <a:xfrm>
            <a:off x="1346479" y="13169509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BF73FB4-120D-41D0-87C5-FF3C5F60FC6D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147" name="직각 삼각형 146">
              <a:extLst>
                <a:ext uri="{FF2B5EF4-FFF2-40B4-BE49-F238E27FC236}">
                  <a16:creationId xmlns:a16="http://schemas.microsoft.com/office/drawing/2014/main" id="{DF45A476-1131-4CC5-B12A-5226108778AC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A7BADA-E8BB-41F5-BDAA-B857FEB39C66}"/>
              </a:ext>
            </a:extLst>
          </p:cNvPr>
          <p:cNvSpPr/>
          <p:nvPr/>
        </p:nvSpPr>
        <p:spPr>
          <a:xfrm>
            <a:off x="1177750" y="13169509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57EF1A8-6335-486B-942E-A295DC00E182}"/>
              </a:ext>
            </a:extLst>
          </p:cNvPr>
          <p:cNvGrpSpPr/>
          <p:nvPr/>
        </p:nvGrpSpPr>
        <p:grpSpPr>
          <a:xfrm>
            <a:off x="1177750" y="24764944"/>
            <a:ext cx="5041211" cy="750446"/>
            <a:chOff x="1224642" y="23461188"/>
            <a:chExt cx="5041211" cy="750446"/>
          </a:xfrm>
        </p:grpSpPr>
        <p:sp>
          <p:nvSpPr>
            <p:cNvPr id="150" name="직사각형 43">
              <a:extLst>
                <a:ext uri="{FF2B5EF4-FFF2-40B4-BE49-F238E27FC236}">
                  <a16:creationId xmlns:a16="http://schemas.microsoft.com/office/drawing/2014/main" id="{2940C885-8F76-49E4-B084-79957849B160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98D0AF9-7CDB-401D-98E6-707F987B035D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3F4FF99-5E21-4FA7-9F15-A09F5C206948}"/>
              </a:ext>
            </a:extLst>
          </p:cNvPr>
          <p:cNvSpPr txBox="1"/>
          <p:nvPr/>
        </p:nvSpPr>
        <p:spPr>
          <a:xfrm>
            <a:off x="478971" y="2712233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올바른 자취방 구하기 </a:t>
            </a:r>
            <a:r>
              <a:rPr lang="en-US" altLang="ko-KR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VR </a:t>
            </a:r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시뮬레이터</a:t>
            </a:r>
            <a:endParaRPr lang="en-US" altLang="ko-KR" sz="7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614B4F-A374-4800-954B-8CB2E19094B2}"/>
              </a:ext>
            </a:extLst>
          </p:cNvPr>
          <p:cNvSpPr/>
          <p:nvPr/>
        </p:nvSpPr>
        <p:spPr>
          <a:xfrm>
            <a:off x="10351007" y="5100066"/>
            <a:ext cx="3017714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파라노이드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D8B2E5-1556-49AE-8CE3-6C05836CB1E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김선정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ABBDFE-8320-4543-BE09-8D6CA5291A38}"/>
              </a:ext>
            </a:extLst>
          </p:cNvPr>
          <p:cNvSpPr/>
          <p:nvPr/>
        </p:nvSpPr>
        <p:spPr>
          <a:xfrm>
            <a:off x="10351008" y="5832879"/>
            <a:ext cx="7712109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오장호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한규성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이충희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김민석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최혁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3F914-4429-F691-C288-A6763E46BD80}"/>
              </a:ext>
            </a:extLst>
          </p:cNvPr>
          <p:cNvSpPr txBox="1"/>
          <p:nvPr/>
        </p:nvSpPr>
        <p:spPr>
          <a:xfrm>
            <a:off x="1177750" y="8184128"/>
            <a:ext cx="19053350" cy="48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" marR="31750" algn="just" fontAlgn="base" latinLnBrk="1">
              <a:lnSpc>
                <a:spcPct val="160000"/>
              </a:lnSpc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최근 코로나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인해 많은 사람이 오프라인으로 하던 일을 온라인으로 하는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+mn-ea"/>
              </a:rPr>
              <a:t>언택트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 시대에 마주하고 있다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이는 부동산 업계에서도 마찬가지인데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부동산 기업들이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3D,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VR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방을 제공해 많은 사람이 시간의 제약 없이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코로나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의 위험 없이 온라인으로 방을 구경할 수 있어 좋은 반응을 얻고 있다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하지만 정작 방을 구하려는 소비자의 관점에서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방을 계약할 때 어떤 하자 부분을 중점적으로 체크 해야 하는지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혹은 계약 사항과 관련된 중요한 점들을 설명하는 부분이 부족하다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따라서 </a:t>
            </a:r>
            <a:r>
              <a:rPr lang="ko-KR" altLang="en-US" sz="2800" kern="0" dirty="0" err="1">
                <a:solidFill>
                  <a:srgbClr val="000000"/>
                </a:solidFill>
                <a:latin typeface="+mn-ea"/>
              </a:rPr>
              <a:t>파라노이드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팀은 방을 구하려는 소비자들이 방 계약을 체결하기 전 검토해야 할 하자 부분을 유니티로 제작된 방을 통해 체험하고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계약 시 중요한 사항들을 확인할 수 있는 퀴즈를 풀고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360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도 카메라로 실제 촬영된 방을 보며 직접 방을 검토해 볼 수 있도록 한다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4" name="그림 23" descr="벽, 바닥, 실내, 천장이(가) 표시된 사진&#10;&#10;자동 생성된 설명">
            <a:extLst>
              <a:ext uri="{FF2B5EF4-FFF2-40B4-BE49-F238E27FC236}">
                <a16:creationId xmlns:a16="http://schemas.microsoft.com/office/drawing/2014/main" id="{75461673-FA05-06CE-0051-9455062C7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4" y="14870881"/>
            <a:ext cx="4894893" cy="3445367"/>
          </a:xfrm>
          <a:prstGeom prst="rect">
            <a:avLst/>
          </a:prstGeom>
        </p:spPr>
      </p:pic>
      <p:pic>
        <p:nvPicPr>
          <p:cNvPr id="25" name="그림 24" descr="실내, 벽, 커튼, 침대이(가) 표시된 사진&#10;&#10;자동 생성된 설명">
            <a:extLst>
              <a:ext uri="{FF2B5EF4-FFF2-40B4-BE49-F238E27FC236}">
                <a16:creationId xmlns:a16="http://schemas.microsoft.com/office/drawing/2014/main" id="{3A8D8871-5C25-B1EC-CB4B-CA3E18ED9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0" y="19535475"/>
            <a:ext cx="4872482" cy="35023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68E582-9A06-4252-6F6B-6E223631D453}"/>
              </a:ext>
            </a:extLst>
          </p:cNvPr>
          <p:cNvSpPr txBox="1"/>
          <p:nvPr/>
        </p:nvSpPr>
        <p:spPr>
          <a:xfrm>
            <a:off x="1771836" y="18589815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메인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0A1B9-2749-8BDB-0BC5-38BCE4CD56BE}"/>
              </a:ext>
            </a:extLst>
          </p:cNvPr>
          <p:cNvSpPr txBox="1"/>
          <p:nvPr/>
        </p:nvSpPr>
        <p:spPr>
          <a:xfrm>
            <a:off x="7032000" y="18589816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하자 찾기 방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F3281E-8EF9-F105-CF2E-CD5B9C73DDC1}"/>
              </a:ext>
            </a:extLst>
          </p:cNvPr>
          <p:cNvSpPr txBox="1"/>
          <p:nvPr/>
        </p:nvSpPr>
        <p:spPr>
          <a:xfrm>
            <a:off x="1711499" y="23357912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계약 사항 퀴즈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99C901-8EBD-EE95-1E16-EF484F518D1F}"/>
              </a:ext>
            </a:extLst>
          </p:cNvPr>
          <p:cNvSpPr txBox="1"/>
          <p:nvPr/>
        </p:nvSpPr>
        <p:spPr>
          <a:xfrm>
            <a:off x="7032000" y="23316351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실제 방 화면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CC2F6AD-5184-C3D5-ED0C-93F1E47FA927}"/>
              </a:ext>
            </a:extLst>
          </p:cNvPr>
          <p:cNvSpPr/>
          <p:nvPr/>
        </p:nvSpPr>
        <p:spPr>
          <a:xfrm>
            <a:off x="13246448" y="14183013"/>
            <a:ext cx="6748364" cy="10247666"/>
          </a:xfrm>
          <a:prstGeom prst="roundRect">
            <a:avLst>
              <a:gd name="adj" fmla="val 7652"/>
            </a:avLst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30F19A5-66C1-DFFB-16EA-2839A408C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830" y="14583563"/>
            <a:ext cx="6379270" cy="85671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25206C-11AD-57D5-11AC-E92DE9C5B881}"/>
              </a:ext>
            </a:extLst>
          </p:cNvPr>
          <p:cNvSpPr txBox="1"/>
          <p:nvPr/>
        </p:nvSpPr>
        <p:spPr>
          <a:xfrm>
            <a:off x="13695127" y="23397655"/>
            <a:ext cx="593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시뮬레이터 </a:t>
            </a:r>
            <a:r>
              <a:rPr lang="en-US" altLang="ko-KR" sz="3200" dirty="0">
                <a:latin typeface="+mn-ea"/>
              </a:rPr>
              <a:t>Flow Chart</a:t>
            </a:r>
            <a:endParaRPr lang="ko-KR" altLang="en-US" sz="3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9DAAB6-83CC-2421-EA8C-7661B3881A2C}"/>
              </a:ext>
            </a:extLst>
          </p:cNvPr>
          <p:cNvSpPr txBox="1"/>
          <p:nvPr/>
        </p:nvSpPr>
        <p:spPr>
          <a:xfrm>
            <a:off x="1262114" y="25558814"/>
            <a:ext cx="18968986" cy="344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코로나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인해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+mn-ea"/>
              </a:rPr>
              <a:t>비대면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 서비스가 늘어나는 추세에서 방을 구하는 대학생이나 사회초년생들에게 글이나 영상으로만  좋은 방 구하는 법을 알려주는 것이 아니라 사용자가 직접 시각적으로 체험할 수 있도록 해주기 때문에 큰 효과를 볼  것이라고 예상한다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또한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직방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이나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다방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’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등 부동산 중개 애플리케이션에서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3D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VR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집을 둘러보는 서비스에 결합하여 계약 시 주의사항 등을 제공하며 해당 애플리케이션의 사용자 만족도를 높여주고 잠재적인 고객들을 유치하기 수월할 것으로 예상한다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76F453-4C07-690B-3AF4-30859DB65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24" y="19563943"/>
            <a:ext cx="4894894" cy="3445368"/>
          </a:xfrm>
          <a:prstGeom prst="rect">
            <a:avLst/>
          </a:prstGeom>
        </p:spPr>
      </p:pic>
      <p:pic>
        <p:nvPicPr>
          <p:cNvPr id="9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DD6CD2B-EB2E-3E00-D3F3-AE844D451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76" y="14870880"/>
            <a:ext cx="4894893" cy="34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07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</TotalTime>
  <Words>231</Words>
  <Application>Microsoft Office PowerPoint</Application>
  <PresentationFormat>사용자 지정</PresentationFormat>
  <Paragraphs>14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 Light</vt:lpstr>
      <vt:lpstr>KoPubWorld돋움체 Bold</vt:lpstr>
      <vt:lpstr>Arial</vt:lpstr>
      <vt:lpstr>Calibri</vt:lpstr>
      <vt:lpstr>맑은 고딕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오장호</cp:lastModifiedBy>
  <cp:revision>47</cp:revision>
  <dcterms:created xsi:type="dcterms:W3CDTF">2020-11-19T05:40:31Z</dcterms:created>
  <dcterms:modified xsi:type="dcterms:W3CDTF">2022-05-24T09:24:02Z</dcterms:modified>
</cp:coreProperties>
</file>